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61" r:id="rId4"/>
    <p:sldId id="289" r:id="rId5"/>
    <p:sldId id="275" r:id="rId6"/>
    <p:sldId id="283" r:id="rId7"/>
    <p:sldId id="286" r:id="rId8"/>
    <p:sldId id="287" r:id="rId9"/>
    <p:sldId id="288" r:id="rId10"/>
    <p:sldId id="285" r:id="rId11"/>
    <p:sldId id="282" r:id="rId12"/>
    <p:sldId id="278" r:id="rId13"/>
    <p:sldId id="279" r:id="rId14"/>
    <p:sldId id="277" r:id="rId15"/>
    <p:sldId id="268" r:id="rId16"/>
    <p:sldId id="274" r:id="rId17"/>
    <p:sldId id="266" r:id="rId18"/>
    <p:sldId id="267" r:id="rId19"/>
    <p:sldId id="284" r:id="rId20"/>
    <p:sldId id="273" r:id="rId21"/>
    <p:sldId id="269" r:id="rId22"/>
    <p:sldId id="270" r:id="rId23"/>
    <p:sldId id="271" r:id="rId24"/>
    <p:sldId id="272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38ABA7"/>
    <a:srgbClr val="3FB2A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304" y="20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2T15:17:2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1313 76 24575,'-87'-7'0,"-1"0"0,0-1 0,0 1 0,0 0 0,27 1 0,0 0 0,-20 0 0,-23-2 0,-6 0 0,15 3 0,35 4 0,30 6 0,11 0 0,-11 3 0,12-4 0,-8 1 0,11 3 0,-6-4 0,8 1 0,0-2 0,-3 1 0,7-3 0,-3 6 0,4-6 0,0 6 0,0-2 0,0 2 0,1-2 0,2 2 0,-2-6 0,6 5 0,-2-1 0,3 3 0,-4-4 0,3 3 0,-2-3 0,3 4 0,0 0 0,-4-1 0,3 1 0,-2 0 0,3 0 0,0 0 0,-4-4 0,3 3 0,-2-3 0,3 4 0,0 0 0,0 0 0,0 3 0,0-2 0,0 7 0,0-7 0,0 3 0,0-4 0,0 4 0,0-3 0,3 3 0,-2-5 0,3 1 0,-4 0 0,3 0 0,-2-1 0,3 1 0,-1-3 0,-2 1 0,2-1 0,1 3 0,-3-1 0,6 1 0,-7 0 0,8 4 0,-7-3 0,6 3 0,-2 0 0,-1-4 0,3 4 0,-2-4 0,3 4 0,0 6 0,5 0 0,-4 4 0,3-9 0,1 3 0,3 0 0,-2-2 0,2 5 0,-4-9 0,-3 2 0,7-4 0,-7 0 0,7 0 0,-8 0 0,8 1 0,-3-1 0,5-3 0,-1 2 0,0-2 0,4 4 0,-2-4 0,7 3 0,-3-7 0,0 7 0,3-3 0,3-1 0,0 5 0,4-8 0,-1 7 0,20-7 0,-13 8 0,16-8 0,-20 3 0,-1-4 0,4 0 0,-9 0 0,4 0 0,-6 0 0,1 0 0,-5 0 0,-1 0 0,-5 0 0,0-4 0,0 3 0,-4-3 0,3 0 0,-7 3 0,7-7 0,-3 7 0,0-6 0,3 6 0,-3-2 0,4-1 0,3-1 0,-6-3 0,6 0 0,-12 0 0,8 3 0,-3-2 0,4 2 0,-4-3 0,3-1 0,-7 1 0,3 3 0,-4-2 0,-4 3 0,0-4 0,-1 0 0,-2 0 0,3 0 0,-4 0 0,0 0 0,0 1 0,0-1 0,0 0 0,0 0 0,0 0 0,0 0 0,0 0 0,0 0 0,0-4 0,-4 7 0,3-6 0,-2 6 0,-1-3 0,3 0 0,-2 0 0,-1 4 0,3-3 0,-2 3 0,-1-4 0,0 0 0,0 0 0,-4 0 0,4 0 0,0 0 0,-3 0 0,2 0 0,-3 0 0,4 0 0,-3 1 0,3-1 0,-4 0 0,0 0 0,0 0 0,0 0 0,-4 0 0,3 0 0,-3-1 0,4 5 0,0-3 0,0 3 0,0-1 0,0-2 0,-4 2 0,-1-3 0,-9-1 0,-1 0 0,-5 0 0,5 0 0,-6 0 0,10 4 0,-6-3 0,12 7 0,1-2 0,4 3 0,0 0 0,0 0 0,0 0 0,0 0 0,0 0 0,0 0 0,-4 0 0,-1 0 0,-4 0 0,0 0 0,0 0 0,-1 3 0,-3-2 0,2 3 0,-3-4 0,5 0 0,4 0 0,-3 0 0,7 0 0,-7 4 0,-1-3 0,3 6 0,-1-6 0,7 6 0,-4-6 0,3 2 0,-3 1 0,4 0 0,0 4 0,-4-4 0,3 0 0,-3-1 0,7 1 0,-2 1 0,3-2 0,0 1 0,-3 0 0,2 4 0,1 0 0,-3-4 0,6 3 0,-6-3 0,6 4 0,-6-4 0,6 3 0,-3-3 0,1 4 0,2 0 0,-2 0 0,3 0 0,0-1 0,0 1 0,0 0 0,0 0 0,0 0 0,0-1 0,0 1 0,0 4 0,3-3 0,-2 3 0,6 0 0,-6-3 0,6 2 0,-2-3 0,-1 0 0,7 0 0,-5 4 0,6-3 0,0 4 0,1-5 0,4 0 0,-4-3 0,3 3 0,-3-7 0,4 6 0,0-6 0,-4 3 0,3 0 0,-3-3 0,4 6 0,0-6 0,-4 3 0,3-4 0,-7 0 0,3 0 0,-8-4 0,3 4 0,-2-4 0,2 4 0,1 0 0,0 0 0,0 0 0,-1-3 0,5 2 0,-3-3 0,3 4 0,-4-3 0,0 2 0,0-3 0,-1 4 0,1 0 0,0-3 0,0 2 0,-1-3 0,-2 1 0,2 2 0,-3-3 0,0 1 0,3 2 0,-2-2 0,2 3 0,-2-4 0,2 3 0,-3-2 0,4 3 0,-4-4 0,3 3 0,-3-6 0,4 6 0,-4-6 0,3 6 0,-2-6 0,2 6 0,-2-6 0,-2 3 0,-3-4 0,0 0 0,4 4 0,-3-3 0,2 2 0,-3-3 0,0 1 0,0-1 0,0 0 0,-3 3 0,2-2 0,-6 6 0,6-6 0,-6 3 0,6-4 0,-6 4 0,6-3 0,-6 6 0,2-3 0,1 1 0,-3 2 0,6-6 0,-6 6 0,3-3 0,-4 4 0,3 4 0,-2-3 0,3 2 0,0 1 0,-3-3 0,2 5 0,-3-5 0,4 6 0,-3-6 0,6 6 0,-3-3 0,4 1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4F52-2BB2-8B49-80C4-003C0FD8956D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CD48-4264-4344-94BB-0BCCE6CC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3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5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7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544B-18F9-6B43-AAA9-03198FBB0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101B7-4BEF-5746-AC18-BB0C2072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5210-8E96-A749-8168-A0870F33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16A40-B8C5-9E4C-847D-3878521F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BA09-5E1B-9C4F-BA70-5C7702F8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6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D897-0CCB-9848-926B-093DB9F7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5AA07-BEDA-EF4B-A8F4-EC5F4CE0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276E-638A-874F-99CC-E5DC0972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5E38-60D4-7B40-88FE-19AEB8E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FDA3F-42FA-6846-9D18-1454067E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9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14A79-3D9B-C047-B0BF-401CF024D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B3882-92F4-144B-9F31-DBACAFB47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CDE89-A842-8A48-995E-0EFB8F91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8B83-1C8F-9742-B0D3-C3DDC021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D22F5-D80D-5542-B3FB-DE2CA42E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4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5B4D-763E-D943-B315-089CCE68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AA41-8F7D-A240-A5DE-8DEE5DE9E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5C906-DC92-D449-BBA9-CD3507C5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4A75-6F8D-F247-9C45-CF56F18A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D82DE-B6D0-3B4C-A78D-BBD6358B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555D-F5A2-404F-8927-9C474D40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5BEF6-BBCF-1D40-9608-B66FAEF53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755CB-127F-2447-BC3A-F94FA129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5CFE1-7F7B-6043-B800-1BE02349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4E6A-2DB8-114B-9417-AB069A0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8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6978-F604-3541-81BC-53D3EEEA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3DC3F-8DCA-0346-BC3C-4719C60D5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F671C-D557-8148-918C-7E971ECB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85280-5090-BC4B-9BF8-F0AEC5D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86374-94E1-DD4D-931D-4ACADFEA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2FDFE-65D6-704F-9C9D-449A6F67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7ADA-7EB4-0A42-9CF1-925F8AF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8D54-095D-AD4D-961B-5192CA192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532A6-751F-6443-BC67-9AC0EDA86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4455A-FE71-F449-A77F-16D0B1BFD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00CFE-FA99-154C-9D7D-B846EF1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96847D-EE1D-B44E-9805-F0644115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5F12F-5953-2F40-BDA2-6B2D5268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3ADD2-DE74-3640-A1BE-946FED99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9F0B-53FC-F04C-ABB0-9C6FBEE1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9E6BB-172A-CC4D-BC4A-D8EBA72E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B2C6B-F3E0-CA43-9DDE-CB477DC4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23938-F72E-A248-8082-EC3CFAA1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587BD-2015-744E-8AD1-DAEE3B30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1CC94-7B11-9743-AF85-1C90F342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3DFB9-EC0F-9E49-BEF5-60FC44E5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5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A042-46C5-2C43-9D52-D5F2569D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94A0-5E8D-274F-ACFE-7FAA57F1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B900C-3375-D246-8A52-3742F16FE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A50F1-F74C-BA44-8F89-348430F5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3FAF7-5DE8-BA4B-A125-A0AE83D1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AA35-8DA7-D54F-904F-EEC9D943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34C6-E5FE-5C46-9C75-615CE92C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63888-DECE-B841-9BB4-EE1E53D6A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3B33A-998A-DE47-B1AF-9FE3E342E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90314-71E8-F540-8F8D-ADBFFCB4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06547-4D27-EF4B-B70E-E6481293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2509E-1D43-E949-AABF-BE8910C2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29382-F0BB-2B4F-BB2E-C25697EA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10C32-AFA2-9246-A0AA-235B2257E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E89E-7369-BE45-8ACC-459FFC4CB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CB89E-4A86-DF4A-BA8C-8ED0F439EE7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9EDC-F68C-B14B-9A12-0E88BF4A2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6E8C1-0B62-9B42-9715-E608D0D7A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4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FF9C8C-CD6C-A449-8228-6634F1A9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Benefits of Collaboration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BD9BB1-9B52-BA4D-BE61-1493B89C7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069" y="1687585"/>
            <a:ext cx="4492454" cy="241909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500" dirty="0"/>
              <a:t>Shared Cost</a:t>
            </a:r>
          </a:p>
          <a:p>
            <a:r>
              <a:rPr lang="en-US" sz="3500" dirty="0"/>
              <a:t>Shared Expertise</a:t>
            </a:r>
          </a:p>
          <a:p>
            <a:r>
              <a:rPr lang="en-US" sz="3500" dirty="0"/>
              <a:t>Shared Burden</a:t>
            </a:r>
          </a:p>
          <a:p>
            <a:pPr fontAlgn="base"/>
            <a:r>
              <a:rPr lang="en-US" sz="3500" dirty="0"/>
              <a:t>Shared Reliability</a:t>
            </a:r>
          </a:p>
          <a:p>
            <a:pPr fontAlgn="base"/>
            <a:r>
              <a:rPr lang="en-US" sz="3500" dirty="0"/>
              <a:t>Shared Credibility</a:t>
            </a:r>
          </a:p>
          <a:p>
            <a:endParaRPr lang="en-US" sz="18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Dollar with solid fill">
            <a:extLst>
              <a:ext uri="{FF2B5EF4-FFF2-40B4-BE49-F238E27FC236}">
                <a16:creationId xmlns:a16="http://schemas.microsoft.com/office/drawing/2014/main" id="{CD1D8A31-2022-7946-B74B-6A093B4D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245" y="696037"/>
            <a:ext cx="1017204" cy="1017204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Cycle with people with solid fill">
            <a:extLst>
              <a:ext uri="{FF2B5EF4-FFF2-40B4-BE49-F238E27FC236}">
                <a16:creationId xmlns:a16="http://schemas.microsoft.com/office/drawing/2014/main" id="{DB307E4A-BA70-6943-94D9-7EFCD82B0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0176" y="337711"/>
            <a:ext cx="2213034" cy="221303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Lightbulb and gear with solid fill">
            <a:extLst>
              <a:ext uri="{FF2B5EF4-FFF2-40B4-BE49-F238E27FC236}">
                <a16:creationId xmlns:a16="http://schemas.microsoft.com/office/drawing/2014/main" id="{D3E4C677-9AA8-BD4B-B88E-C69920B18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8456" y="3261826"/>
            <a:ext cx="1650222" cy="1650222"/>
          </a:xfrm>
          <a:prstGeom prst="rect">
            <a:avLst/>
          </a:prstGeom>
        </p:spPr>
      </p:pic>
      <p:pic>
        <p:nvPicPr>
          <p:cNvPr id="15" name="Graphic 14" descr="Group of people with solid fill">
            <a:extLst>
              <a:ext uri="{FF2B5EF4-FFF2-40B4-BE49-F238E27FC236}">
                <a16:creationId xmlns:a16="http://schemas.microsoft.com/office/drawing/2014/main" id="{118B39DC-35E9-6A47-8E65-819421597D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96266" y="5356746"/>
            <a:ext cx="1300086" cy="1300086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Cheers with solid fill">
            <a:extLst>
              <a:ext uri="{FF2B5EF4-FFF2-40B4-BE49-F238E27FC236}">
                <a16:creationId xmlns:a16="http://schemas.microsoft.com/office/drawing/2014/main" id="{38EED084-50F3-3B47-B0E7-24F8A5844A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1966" y="4773845"/>
            <a:ext cx="1746444" cy="17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C8B7AC-9B4F-3A42-AF62-352B7BB6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60" y="1445514"/>
            <a:ext cx="2921000" cy="2247900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7E94748-4831-CC4A-B3F6-E1F6BA8D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42" y="1445514"/>
            <a:ext cx="3758944" cy="3382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685A9-22EA-4A4E-A062-E3AA061F816F}"/>
              </a:ext>
            </a:extLst>
          </p:cNvPr>
          <p:cNvSpPr/>
          <p:nvPr/>
        </p:nvSpPr>
        <p:spPr>
          <a:xfrm>
            <a:off x="3048000" y="56112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9" name="Picture 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8743BF51-4C57-F14B-BCD6-E70A041D4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43" y="1033417"/>
            <a:ext cx="1514597" cy="4206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0F5098-D853-E94F-AB0A-674854DA6D2C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8" name="Picture 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6F266214-DB4C-5446-A34A-9FEDD4B38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43" y="1033417"/>
            <a:ext cx="1514597" cy="42065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7F91F8-7F9C-134A-84F2-758F4B0D4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91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AEB2FB-D5F3-CF41-8508-8F2D9EC23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Interface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Security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Compute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Storage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88D1A8C-224B-6747-AE37-82DB8EA3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AF63158E-7494-0F4D-B448-A23F8387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188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3D415A3C-94E1-3642-A1E0-D44FE193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75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A66589F4-FBAC-E640-A071-7AD41FE8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563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25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397250" y="5934670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2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911600" y="49548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0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911600" y="49548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3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5269-1009-CF4A-B9C4-FEF02D78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0"/>
            <a:ext cx="11001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77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548CB11-24AE-F949-B591-822F03DB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273050"/>
            <a:ext cx="27559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8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D0480A-6809-A841-9F33-EC1004CE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82550"/>
            <a:ext cx="3883025" cy="59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301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91213AE-E24C-0A48-B06B-2308A2CEC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-2252662"/>
            <a:ext cx="9110662" cy="91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3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50AD-E342-CA4D-8B61-D05A46F5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77E79-76EB-174F-944C-1077189114A2}"/>
              </a:ext>
            </a:extLst>
          </p:cNvPr>
          <p:cNvSpPr/>
          <p:nvPr/>
        </p:nvSpPr>
        <p:spPr>
          <a:xfrm>
            <a:off x="3450336" y="55695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='https://www.freepik.com/vectors/technology'&gt;Technology vector created by stories - www.freepik.com&lt;/a&gt;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94B1FC-6521-214B-8BCF-B939A9BE720E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</p:spTree>
    <p:extLst>
      <p:ext uri="{BB962C8B-B14F-4D97-AF65-F5344CB8AC3E}">
        <p14:creationId xmlns:p14="http://schemas.microsoft.com/office/powerpoint/2010/main" val="46619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CFFDE4B-67FE-BC47-8A05-95215E1D380B}"/>
              </a:ext>
            </a:extLst>
          </p:cNvPr>
          <p:cNvSpPr/>
          <p:nvPr/>
        </p:nvSpPr>
        <p:spPr>
          <a:xfrm>
            <a:off x="6127388" y="1310816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A2DF45-7470-5644-82EC-4744CE76A99C}"/>
              </a:ext>
            </a:extLst>
          </p:cNvPr>
          <p:cNvSpPr/>
          <p:nvPr/>
        </p:nvSpPr>
        <p:spPr>
          <a:xfrm>
            <a:off x="6135370" y="2216185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B47619-6B20-824E-98CF-72A0259F4C4B}"/>
              </a:ext>
            </a:extLst>
          </p:cNvPr>
          <p:cNvSpPr/>
          <p:nvPr/>
        </p:nvSpPr>
        <p:spPr>
          <a:xfrm>
            <a:off x="6127388" y="3121731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B8B354-8DF5-2248-A839-70A96F55CD44}"/>
              </a:ext>
            </a:extLst>
          </p:cNvPr>
          <p:cNvSpPr/>
          <p:nvPr/>
        </p:nvSpPr>
        <p:spPr>
          <a:xfrm>
            <a:off x="6139744" y="4029521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5509BD-9A8D-3145-8077-84416446270C}"/>
              </a:ext>
            </a:extLst>
          </p:cNvPr>
          <p:cNvSpPr/>
          <p:nvPr/>
        </p:nvSpPr>
        <p:spPr>
          <a:xfrm>
            <a:off x="6139744" y="4933533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A7ED69-52C3-804F-BBD9-FF2DE65199FB}"/>
              </a:ext>
            </a:extLst>
          </p:cNvPr>
          <p:cNvSpPr/>
          <p:nvPr/>
        </p:nvSpPr>
        <p:spPr>
          <a:xfrm>
            <a:off x="6127384" y="5828499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D3B959-5528-F447-8CB4-F76783E36741}"/>
              </a:ext>
            </a:extLst>
          </p:cNvPr>
          <p:cNvSpPr>
            <a:spLocks noChangeAspect="1"/>
          </p:cNvSpPr>
          <p:nvPr/>
        </p:nvSpPr>
        <p:spPr>
          <a:xfrm>
            <a:off x="1541854" y="2129890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D7C84E-0522-D745-BFBD-4C107C1B7D88}"/>
              </a:ext>
            </a:extLst>
          </p:cNvPr>
          <p:cNvSpPr>
            <a:spLocks noChangeAspect="1"/>
          </p:cNvSpPr>
          <p:nvPr/>
        </p:nvSpPr>
        <p:spPr>
          <a:xfrm>
            <a:off x="1541854" y="3035434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FD6AE-0480-5A46-890F-6376E3111A63}"/>
              </a:ext>
            </a:extLst>
          </p:cNvPr>
          <p:cNvSpPr>
            <a:spLocks noChangeAspect="1"/>
          </p:cNvSpPr>
          <p:nvPr/>
        </p:nvSpPr>
        <p:spPr>
          <a:xfrm>
            <a:off x="1540496" y="3954478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8E1D19-5F36-D742-B551-39612C5E974F}"/>
              </a:ext>
            </a:extLst>
          </p:cNvPr>
          <p:cNvSpPr>
            <a:spLocks noChangeAspect="1"/>
          </p:cNvSpPr>
          <p:nvPr/>
        </p:nvSpPr>
        <p:spPr>
          <a:xfrm>
            <a:off x="1540302" y="4862918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B39B72-E17A-4343-BF6D-800076DCCB50}"/>
              </a:ext>
            </a:extLst>
          </p:cNvPr>
          <p:cNvSpPr>
            <a:spLocks noChangeAspect="1"/>
          </p:cNvSpPr>
          <p:nvPr/>
        </p:nvSpPr>
        <p:spPr>
          <a:xfrm>
            <a:off x="1534062" y="5777755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D39074-458E-0940-9125-DAA85A9C2A97}"/>
              </a:ext>
            </a:extLst>
          </p:cNvPr>
          <p:cNvSpPr>
            <a:spLocks noChangeAspect="1"/>
          </p:cNvSpPr>
          <p:nvPr/>
        </p:nvSpPr>
        <p:spPr>
          <a:xfrm>
            <a:off x="1541854" y="1261345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AE74C-A1C8-5241-8311-19F37CE7155F}"/>
              </a:ext>
            </a:extLst>
          </p:cNvPr>
          <p:cNvSpPr txBox="1"/>
          <p:nvPr/>
        </p:nvSpPr>
        <p:spPr>
          <a:xfrm>
            <a:off x="1544573" y="1236619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Communication   Differences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891B6-BC42-6B43-943C-4E7545F1170B}"/>
              </a:ext>
            </a:extLst>
          </p:cNvPr>
          <p:cNvSpPr txBox="1"/>
          <p:nvPr/>
        </p:nvSpPr>
        <p:spPr>
          <a:xfrm>
            <a:off x="1618714" y="2153017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Styles and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63DF0-81A5-F649-9991-7334B8728C14}"/>
              </a:ext>
            </a:extLst>
          </p:cNvPr>
          <p:cNvSpPr txBox="1"/>
          <p:nvPr/>
        </p:nvSpPr>
        <p:spPr>
          <a:xfrm>
            <a:off x="1618714" y="3087281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Different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4FD7-B3C5-F84F-8106-323580308570}"/>
              </a:ext>
            </a:extLst>
          </p:cNvPr>
          <p:cNvSpPr txBox="1"/>
          <p:nvPr/>
        </p:nvSpPr>
        <p:spPr>
          <a:xfrm>
            <a:off x="1594003" y="3989324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Reduced Sense of Responsibility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BC803-68D7-2A45-ACF5-8780AF148BE0}"/>
              </a:ext>
            </a:extLst>
          </p:cNvPr>
          <p:cNvSpPr txBox="1"/>
          <p:nvPr/>
        </p:nvSpPr>
        <p:spPr>
          <a:xfrm>
            <a:off x="1705650" y="4919771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is Dynamic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6D1E-AA78-734C-84CE-8F7D0287CC0B}"/>
              </a:ext>
            </a:extLst>
          </p:cNvPr>
          <p:cNvSpPr txBox="1"/>
          <p:nvPr/>
        </p:nvSpPr>
        <p:spPr>
          <a:xfrm>
            <a:off x="1732536" y="5797938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Resources</a:t>
            </a:r>
          </a:p>
        </p:txBody>
      </p:sp>
      <p:pic>
        <p:nvPicPr>
          <p:cNvPr id="10" name="Graphic 9" descr="Presentation with checklist with solid fill">
            <a:extLst>
              <a:ext uri="{FF2B5EF4-FFF2-40B4-BE49-F238E27FC236}">
                <a16:creationId xmlns:a16="http://schemas.microsoft.com/office/drawing/2014/main" id="{D50C500D-5431-BF41-AEB1-390B5111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223" y="2294565"/>
            <a:ext cx="548640" cy="548640"/>
          </a:xfrm>
          <a:prstGeom prst="rect">
            <a:avLst/>
          </a:prstGeom>
        </p:spPr>
      </p:pic>
      <p:pic>
        <p:nvPicPr>
          <p:cNvPr id="11" name="Graphic 10" descr="Snooze with solid fill">
            <a:extLst>
              <a:ext uri="{FF2B5EF4-FFF2-40B4-BE49-F238E27FC236}">
                <a16:creationId xmlns:a16="http://schemas.microsoft.com/office/drawing/2014/main" id="{4C255807-EEEC-D643-BEC8-F2EE36893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0219" y="4100549"/>
            <a:ext cx="548640" cy="548640"/>
          </a:xfrm>
          <a:prstGeom prst="rect">
            <a:avLst/>
          </a:prstGeom>
        </p:spPr>
      </p:pic>
      <p:pic>
        <p:nvPicPr>
          <p:cNvPr id="13" name="Graphic 12" descr="Move with solid fill">
            <a:extLst>
              <a:ext uri="{FF2B5EF4-FFF2-40B4-BE49-F238E27FC236}">
                <a16:creationId xmlns:a16="http://schemas.microsoft.com/office/drawing/2014/main" id="{F7795B7E-69C5-F84A-9762-19B30C7A5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1643" y="5094167"/>
            <a:ext cx="548640" cy="548640"/>
          </a:xfrm>
          <a:prstGeom prst="rect">
            <a:avLst/>
          </a:prstGeom>
        </p:spPr>
      </p:pic>
      <p:pic>
        <p:nvPicPr>
          <p:cNvPr id="14" name="Graphic 13" descr="Chat with solid fill">
            <a:extLst>
              <a:ext uri="{FF2B5EF4-FFF2-40B4-BE49-F238E27FC236}">
                <a16:creationId xmlns:a16="http://schemas.microsoft.com/office/drawing/2014/main" id="{74A3BBEF-C288-D14E-B9F4-FABFB4A24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6017" y="1481029"/>
            <a:ext cx="548640" cy="548640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505E8028-0124-CC42-A017-BDDD6B4C1A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16560" y="5993137"/>
            <a:ext cx="548640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59931-C3EE-4C4E-A083-9BCF4B33CFD7}"/>
              </a:ext>
            </a:extLst>
          </p:cNvPr>
          <p:cNvSpPr txBox="1"/>
          <p:nvPr/>
        </p:nvSpPr>
        <p:spPr>
          <a:xfrm>
            <a:off x="6333140" y="1328705"/>
            <a:ext cx="4394891" cy="830997"/>
          </a:xfrm>
          <a:prstGeom prst="rect">
            <a:avLst/>
          </a:prstGeom>
          <a:noFill/>
          <a:ln w="6032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Take care, </a:t>
            </a:r>
            <a:r>
              <a:rPr lang="en-US" sz="1600" b="1" dirty="0"/>
              <a:t>educate each other</a:t>
            </a:r>
            <a:r>
              <a:rPr lang="en-US" sz="1600" dirty="0"/>
              <a:t>, consider co-mentoring trainees or hiring experts that speak your collaborator’s 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C7D0E-E5B9-8340-A694-3E9AA1A21D3E}"/>
              </a:ext>
            </a:extLst>
          </p:cNvPr>
          <p:cNvSpPr txBox="1"/>
          <p:nvPr/>
        </p:nvSpPr>
        <p:spPr>
          <a:xfrm>
            <a:off x="6439010" y="2357377"/>
            <a:ext cx="3682315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unified standards and discuss </a:t>
            </a:r>
            <a:r>
              <a:rPr lang="en-US" sz="1600" b="1" dirty="0"/>
              <a:t>what success means </a:t>
            </a:r>
            <a:r>
              <a:rPr lang="en-US" sz="1600" dirty="0"/>
              <a:t>early and often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9E258-2C91-5744-B2E9-D9AD4E7E7C5B}"/>
              </a:ext>
            </a:extLst>
          </p:cNvPr>
          <p:cNvSpPr txBox="1"/>
          <p:nvPr/>
        </p:nvSpPr>
        <p:spPr>
          <a:xfrm>
            <a:off x="6517531" y="3234812"/>
            <a:ext cx="3725839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sure everyone has </a:t>
            </a:r>
            <a:r>
              <a:rPr lang="en-US" sz="1600" b="1" dirty="0"/>
              <a:t>defined roles/tasks </a:t>
            </a:r>
            <a:r>
              <a:rPr lang="en-US" sz="1600" dirty="0"/>
              <a:t>that use their expertise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0231B-2C72-DC43-9B4A-FB575C496540}"/>
              </a:ext>
            </a:extLst>
          </p:cNvPr>
          <p:cNvSpPr txBox="1"/>
          <p:nvPr/>
        </p:nvSpPr>
        <p:spPr>
          <a:xfrm>
            <a:off x="6377160" y="4066339"/>
            <a:ext cx="4065004" cy="830997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Keep each other motivated with </a:t>
            </a:r>
            <a:r>
              <a:rPr lang="en-US" sz="1600" b="1" dirty="0"/>
              <a:t>defined due dates </a:t>
            </a:r>
            <a:r>
              <a:rPr lang="en-US" sz="1600" dirty="0"/>
              <a:t>(discuss dates to make sure they make sense!)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1A882-579B-4048-BC62-4F556624A10B}"/>
              </a:ext>
            </a:extLst>
          </p:cNvPr>
          <p:cNvSpPr txBox="1"/>
          <p:nvPr/>
        </p:nvSpPr>
        <p:spPr>
          <a:xfrm>
            <a:off x="6561054" y="5183916"/>
            <a:ext cx="3682316" cy="338554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b="1" dirty="0"/>
              <a:t>Expect change </a:t>
            </a:r>
            <a:r>
              <a:rPr lang="en-US" sz="1600" dirty="0"/>
              <a:t>and occasional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D3F21-DCAF-FF49-A046-AE3D4982BD8F}"/>
              </a:ext>
            </a:extLst>
          </p:cNvPr>
          <p:cNvSpPr txBox="1"/>
          <p:nvPr/>
        </p:nvSpPr>
        <p:spPr>
          <a:xfrm>
            <a:off x="6428411" y="5985289"/>
            <a:ext cx="4077132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/>
              <a:t>Be mindful</a:t>
            </a:r>
            <a:r>
              <a:rPr lang="en-US" sz="1600" dirty="0"/>
              <a:t> of potential budget and resource differences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3A033484-3E0F-444E-BD8A-48AC217E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5" y="315117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Overcoming Challenges</a:t>
            </a:r>
          </a:p>
        </p:txBody>
      </p:sp>
      <p:pic>
        <p:nvPicPr>
          <p:cNvPr id="22" name="Graphic 21" descr="Inbox with solid fill">
            <a:extLst>
              <a:ext uri="{FF2B5EF4-FFF2-40B4-BE49-F238E27FC236}">
                <a16:creationId xmlns:a16="http://schemas.microsoft.com/office/drawing/2014/main" id="{DF480687-4AE0-E046-B90D-E8766C3A74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81643" y="3218405"/>
            <a:ext cx="548640" cy="54864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0700EDAC-84D3-3F45-A553-F605959FC368}"/>
              </a:ext>
            </a:extLst>
          </p:cNvPr>
          <p:cNvSpPr/>
          <p:nvPr/>
        </p:nvSpPr>
        <p:spPr>
          <a:xfrm>
            <a:off x="5418396" y="1456578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AC0C860-020F-4A40-936D-1DBA12DD0E11}"/>
              </a:ext>
            </a:extLst>
          </p:cNvPr>
          <p:cNvSpPr/>
          <p:nvPr/>
        </p:nvSpPr>
        <p:spPr>
          <a:xfrm>
            <a:off x="5418396" y="2316343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4E75CB51-12E7-D64D-85ED-92F848BF0A2A}"/>
              </a:ext>
            </a:extLst>
          </p:cNvPr>
          <p:cNvSpPr/>
          <p:nvPr/>
        </p:nvSpPr>
        <p:spPr>
          <a:xfrm>
            <a:off x="5418396" y="3280894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F0FFDF5-B924-AC4D-9EC4-8801E53C8FF9}"/>
              </a:ext>
            </a:extLst>
          </p:cNvPr>
          <p:cNvSpPr/>
          <p:nvPr/>
        </p:nvSpPr>
        <p:spPr>
          <a:xfrm>
            <a:off x="5405540" y="4185309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D4B0F89-82A8-CF44-955A-BFD6E17675D2}"/>
              </a:ext>
            </a:extLst>
          </p:cNvPr>
          <p:cNvSpPr/>
          <p:nvPr/>
        </p:nvSpPr>
        <p:spPr>
          <a:xfrm>
            <a:off x="5395951" y="5092160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B3FA634-74F4-9B42-9F91-9773920F0BBE}"/>
              </a:ext>
            </a:extLst>
          </p:cNvPr>
          <p:cNvSpPr/>
          <p:nvPr/>
        </p:nvSpPr>
        <p:spPr>
          <a:xfrm>
            <a:off x="5406040" y="6034607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599FC85-874C-4A42-956F-D4E8EFEBF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076" y="252604"/>
            <a:ext cx="5885123" cy="582045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047614-E541-BA46-95BD-E59E5825814C}"/>
              </a:ext>
            </a:extLst>
          </p:cNvPr>
          <p:cNvSpPr/>
          <p:nvPr/>
        </p:nvSpPr>
        <p:spPr>
          <a:xfrm>
            <a:off x="3810000" y="6143731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22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C8C7160-5450-AB41-A6BE-995F4FF4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293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5FEEA8F-7BD6-BD4D-9CA2-6A535655A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058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2440-F404-6E44-96F9-999565A0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E693-650A-0D4E-916E-6DADD2A7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7C9CFB-3472-264B-A484-3EFCF147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8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7648-7AE6-8040-BEE1-1036F63D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9AD3-B020-F64B-8B1B-2F4DF522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146CF9-DC22-7247-B99F-1A9759CAC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-809625"/>
            <a:ext cx="8672513" cy="86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54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2DBB1267-FB4D-0D46-B088-3905EE7D5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2"/>
          <a:stretch/>
        </p:blipFill>
        <p:spPr>
          <a:xfrm>
            <a:off x="3013075" y="1382712"/>
            <a:ext cx="3082925" cy="3170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8716A-ADC0-D949-96FF-0987F168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75" y="1557338"/>
            <a:ext cx="2711077" cy="282098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3D6B61-E50F-C34C-AB02-CC5E2D0CDB4E}"/>
              </a:ext>
            </a:extLst>
          </p:cNvPr>
          <p:cNvCxnSpPr/>
          <p:nvPr/>
        </p:nvCxnSpPr>
        <p:spPr>
          <a:xfrm>
            <a:off x="5695950" y="3167855"/>
            <a:ext cx="800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F2B08-43FD-0549-BE21-8FB34B74C249}"/>
              </a:ext>
            </a:extLst>
          </p:cNvPr>
          <p:cNvSpPr/>
          <p:nvPr/>
        </p:nvSpPr>
        <p:spPr>
          <a:xfrm>
            <a:off x="4195763" y="4377332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13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CA29-B058-2540-BE7A-D4CB4EEC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B10D4-8155-DF42-A075-60450DA2AE13}"/>
              </a:ext>
            </a:extLst>
          </p:cNvPr>
          <p:cNvSpPr/>
          <p:nvPr/>
        </p:nvSpPr>
        <p:spPr>
          <a:xfrm>
            <a:off x="4000500" y="454103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A6A83F7-2C4F-6643-AC17-1243E00C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57" y="2394803"/>
            <a:ext cx="1721757" cy="1978735"/>
          </a:xfrm>
          <a:prstGeom prst="rect">
            <a:avLst/>
          </a:prstGeom>
          <a:solidFill>
            <a:srgbClr val="38ABA7"/>
          </a:solidFill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273C19-06C6-4A42-9703-51D00F37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193" y="2394803"/>
            <a:ext cx="2393043" cy="19893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EC96FC-EBA2-6344-96BF-B92B5605B28F}"/>
              </a:ext>
            </a:extLst>
          </p:cNvPr>
          <p:cNvSpPr/>
          <p:nvPr/>
        </p:nvSpPr>
        <p:spPr>
          <a:xfrm>
            <a:off x="8440759" y="2404635"/>
            <a:ext cx="412955" cy="118817"/>
          </a:xfrm>
          <a:prstGeom prst="rect">
            <a:avLst/>
          </a:prstGeom>
          <a:solidFill>
            <a:srgbClr val="3F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340CA1-2704-EF4A-9C66-EF7F6BBD59AB}"/>
              </a:ext>
            </a:extLst>
          </p:cNvPr>
          <p:cNvSpPr/>
          <p:nvPr/>
        </p:nvSpPr>
        <p:spPr>
          <a:xfrm>
            <a:off x="8593159" y="2428385"/>
            <a:ext cx="260555" cy="237635"/>
          </a:xfrm>
          <a:prstGeom prst="rect">
            <a:avLst/>
          </a:prstGeom>
          <a:solidFill>
            <a:srgbClr val="38A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F3CD2-8265-1841-B66B-EA06B0AEB132}"/>
              </a:ext>
            </a:extLst>
          </p:cNvPr>
          <p:cNvSpPr/>
          <p:nvPr/>
        </p:nvSpPr>
        <p:spPr>
          <a:xfrm>
            <a:off x="8853714" y="2404635"/>
            <a:ext cx="412955" cy="1968903"/>
          </a:xfrm>
          <a:prstGeom prst="rect">
            <a:avLst/>
          </a:prstGeom>
          <a:solidFill>
            <a:srgbClr val="38A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4ECE-8BD5-154A-968A-38BEB4CED6C3}"/>
              </a:ext>
            </a:extLst>
          </p:cNvPr>
          <p:cNvSpPr txBox="1"/>
          <p:nvPr/>
        </p:nvSpPr>
        <p:spPr>
          <a:xfrm>
            <a:off x="3751242" y="1966720"/>
            <a:ext cx="187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AB332-A5C6-CD41-B89A-805DBBC941EA}"/>
              </a:ext>
            </a:extLst>
          </p:cNvPr>
          <p:cNvSpPr txBox="1"/>
          <p:nvPr/>
        </p:nvSpPr>
        <p:spPr>
          <a:xfrm>
            <a:off x="7234816" y="1965890"/>
            <a:ext cx="1955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Cloud Storage</a:t>
            </a:r>
          </a:p>
        </p:txBody>
      </p:sp>
    </p:spTree>
    <p:extLst>
      <p:ext uri="{BB962C8B-B14F-4D97-AF65-F5344CB8AC3E}">
        <p14:creationId xmlns:p14="http://schemas.microsoft.com/office/powerpoint/2010/main" val="2362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CAE74C-A1C8-5241-8311-19F37CE7155F}"/>
              </a:ext>
            </a:extLst>
          </p:cNvPr>
          <p:cNvSpPr txBox="1"/>
          <p:nvPr/>
        </p:nvSpPr>
        <p:spPr>
          <a:xfrm>
            <a:off x="951477" y="1318956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Communication Differences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891B6-BC42-6B43-943C-4E7545F1170B}"/>
              </a:ext>
            </a:extLst>
          </p:cNvPr>
          <p:cNvSpPr txBox="1"/>
          <p:nvPr/>
        </p:nvSpPr>
        <p:spPr>
          <a:xfrm>
            <a:off x="951477" y="2114732"/>
            <a:ext cx="3682315" cy="830997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Research Styles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63DF0-81A5-F649-9991-7334B8728C14}"/>
              </a:ext>
            </a:extLst>
          </p:cNvPr>
          <p:cNvSpPr txBox="1"/>
          <p:nvPr/>
        </p:nvSpPr>
        <p:spPr>
          <a:xfrm>
            <a:off x="951477" y="3228201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4FD7-B3C5-F84F-8106-323580308570}"/>
              </a:ext>
            </a:extLst>
          </p:cNvPr>
          <p:cNvSpPr txBox="1"/>
          <p:nvPr/>
        </p:nvSpPr>
        <p:spPr>
          <a:xfrm>
            <a:off x="951478" y="3972338"/>
            <a:ext cx="3682315" cy="830997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Reduced Sense of Responsibility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BC803-68D7-2A45-ACF5-8780AF148BE0}"/>
              </a:ext>
            </a:extLst>
          </p:cNvPr>
          <p:cNvSpPr txBox="1"/>
          <p:nvPr/>
        </p:nvSpPr>
        <p:spPr>
          <a:xfrm>
            <a:off x="951477" y="5049556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is Dynamic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6D1E-AA78-734C-84CE-8F7D0287CC0B}"/>
              </a:ext>
            </a:extLst>
          </p:cNvPr>
          <p:cNvSpPr txBox="1"/>
          <p:nvPr/>
        </p:nvSpPr>
        <p:spPr>
          <a:xfrm>
            <a:off x="951477" y="5780782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Resources</a:t>
            </a:r>
          </a:p>
        </p:txBody>
      </p:sp>
      <p:pic>
        <p:nvPicPr>
          <p:cNvPr id="10" name="Graphic 9" descr="Presentation with checklist with solid fill">
            <a:extLst>
              <a:ext uri="{FF2B5EF4-FFF2-40B4-BE49-F238E27FC236}">
                <a16:creationId xmlns:a16="http://schemas.microsoft.com/office/drawing/2014/main" id="{D50C500D-5431-BF41-AEB1-390B5111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9374" y="2265793"/>
            <a:ext cx="548640" cy="548640"/>
          </a:xfrm>
          <a:prstGeom prst="rect">
            <a:avLst/>
          </a:prstGeom>
        </p:spPr>
      </p:pic>
      <p:pic>
        <p:nvPicPr>
          <p:cNvPr id="11" name="Graphic 10" descr="Snooze with solid fill">
            <a:extLst>
              <a:ext uri="{FF2B5EF4-FFF2-40B4-BE49-F238E27FC236}">
                <a16:creationId xmlns:a16="http://schemas.microsoft.com/office/drawing/2014/main" id="{4C255807-EEEC-D643-BEC8-F2EE36893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74" y="3984409"/>
            <a:ext cx="548640" cy="548640"/>
          </a:xfrm>
          <a:prstGeom prst="rect">
            <a:avLst/>
          </a:prstGeom>
        </p:spPr>
      </p:pic>
      <p:pic>
        <p:nvPicPr>
          <p:cNvPr id="12" name="Graphic 11" descr="Inbox with solid fill">
            <a:extLst>
              <a:ext uri="{FF2B5EF4-FFF2-40B4-BE49-F238E27FC236}">
                <a16:creationId xmlns:a16="http://schemas.microsoft.com/office/drawing/2014/main" id="{367CBD9E-EC59-814F-8FF8-00E9E9C96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9080" y="3107980"/>
            <a:ext cx="548640" cy="548640"/>
          </a:xfrm>
          <a:prstGeom prst="rect">
            <a:avLst/>
          </a:prstGeom>
        </p:spPr>
      </p:pic>
      <p:pic>
        <p:nvPicPr>
          <p:cNvPr id="13" name="Graphic 12" descr="Move with solid fill">
            <a:extLst>
              <a:ext uri="{FF2B5EF4-FFF2-40B4-BE49-F238E27FC236}">
                <a16:creationId xmlns:a16="http://schemas.microsoft.com/office/drawing/2014/main" id="{F7795B7E-69C5-F84A-9762-19B30C7A5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9374" y="4957251"/>
            <a:ext cx="548640" cy="548640"/>
          </a:xfrm>
          <a:prstGeom prst="rect">
            <a:avLst/>
          </a:prstGeom>
        </p:spPr>
      </p:pic>
      <p:pic>
        <p:nvPicPr>
          <p:cNvPr id="14" name="Graphic 13" descr="Chat with solid fill">
            <a:extLst>
              <a:ext uri="{FF2B5EF4-FFF2-40B4-BE49-F238E27FC236}">
                <a16:creationId xmlns:a16="http://schemas.microsoft.com/office/drawing/2014/main" id="{74A3BBEF-C288-D14E-B9F4-FABFB4A247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9374" y="1244455"/>
            <a:ext cx="548640" cy="548640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505E8028-0124-CC42-A017-BDDD6B4C1A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9374" y="5780782"/>
            <a:ext cx="548640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59931-C3EE-4C4E-A083-9BCF4B33CFD7}"/>
              </a:ext>
            </a:extLst>
          </p:cNvPr>
          <p:cNvSpPr txBox="1"/>
          <p:nvPr/>
        </p:nvSpPr>
        <p:spPr>
          <a:xfrm>
            <a:off x="5593593" y="1317490"/>
            <a:ext cx="5486400" cy="584775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Take care, </a:t>
            </a:r>
            <a:r>
              <a:rPr lang="en-US" sz="1600" b="1" dirty="0"/>
              <a:t>educate each other</a:t>
            </a:r>
            <a:r>
              <a:rPr lang="en-US" sz="1600" dirty="0"/>
              <a:t>, consider co-mentoring trainees or hiring experts that speak your collaborator’s 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C7D0E-E5B9-8340-A694-3E9AA1A21D3E}"/>
              </a:ext>
            </a:extLst>
          </p:cNvPr>
          <p:cNvSpPr txBox="1"/>
          <p:nvPr/>
        </p:nvSpPr>
        <p:spPr>
          <a:xfrm>
            <a:off x="5593593" y="2309870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unified standards and discuss </a:t>
            </a:r>
            <a:r>
              <a:rPr lang="en-US" sz="1600" b="1" dirty="0"/>
              <a:t>what success means </a:t>
            </a:r>
            <a:r>
              <a:rPr lang="en-US" sz="1600" dirty="0"/>
              <a:t>to each collaborator early and often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9E258-2C91-5744-B2E9-D9AD4E7E7C5B}"/>
              </a:ext>
            </a:extLst>
          </p:cNvPr>
          <p:cNvSpPr txBox="1"/>
          <p:nvPr/>
        </p:nvSpPr>
        <p:spPr>
          <a:xfrm>
            <a:off x="5593593" y="3260981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sure everyone has </a:t>
            </a:r>
            <a:r>
              <a:rPr lang="en-US" sz="1600" b="1" dirty="0"/>
              <a:t>defined roles/tasks </a:t>
            </a:r>
            <a:r>
              <a:rPr lang="en-US" sz="1600" dirty="0"/>
              <a:t>that use their expertise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0231B-2C72-DC43-9B4A-FB575C496540}"/>
              </a:ext>
            </a:extLst>
          </p:cNvPr>
          <p:cNvSpPr txBox="1"/>
          <p:nvPr/>
        </p:nvSpPr>
        <p:spPr>
          <a:xfrm>
            <a:off x="5593593" y="4095448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Keep each other motivated with </a:t>
            </a:r>
            <a:r>
              <a:rPr lang="en-US" sz="1600" b="1" dirty="0"/>
              <a:t>defined due dates </a:t>
            </a:r>
          </a:p>
          <a:p>
            <a:pPr lvl="0">
              <a:buNone/>
            </a:pPr>
            <a:r>
              <a:rPr lang="en-US" sz="1600" dirty="0"/>
              <a:t>(discuss these with everyone to make sure they make sense!)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1A882-579B-4048-BC62-4F556624A10B}"/>
              </a:ext>
            </a:extLst>
          </p:cNvPr>
          <p:cNvSpPr txBox="1"/>
          <p:nvPr/>
        </p:nvSpPr>
        <p:spPr>
          <a:xfrm>
            <a:off x="5593593" y="5111111"/>
            <a:ext cx="5403929" cy="33855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b="1" dirty="0"/>
              <a:t>Expect change </a:t>
            </a:r>
            <a:r>
              <a:rPr lang="en-US" sz="1600" dirty="0"/>
              <a:t>and occasional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D3F21-DCAF-FF49-A046-AE3D4982BD8F}"/>
              </a:ext>
            </a:extLst>
          </p:cNvPr>
          <p:cNvSpPr txBox="1"/>
          <p:nvPr/>
        </p:nvSpPr>
        <p:spPr>
          <a:xfrm>
            <a:off x="5593593" y="5842337"/>
            <a:ext cx="5403929" cy="33855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/>
              <a:t>Be mindful</a:t>
            </a:r>
            <a:r>
              <a:rPr lang="en-US" sz="1600" dirty="0"/>
              <a:t> of potential budget and resource differences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3A033484-3E0F-444E-BD8A-48AC217E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68" y="259250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Overcoming Challenges</a:t>
            </a:r>
          </a:p>
        </p:txBody>
      </p:sp>
    </p:spTree>
    <p:extLst>
      <p:ext uri="{BB962C8B-B14F-4D97-AF65-F5344CB8AC3E}">
        <p14:creationId xmlns:p14="http://schemas.microsoft.com/office/powerpoint/2010/main" val="66347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6CC422-BC46-9A42-993F-7FAEA29D1B41}"/>
              </a:ext>
            </a:extLst>
          </p:cNvPr>
          <p:cNvSpPr txBox="1"/>
          <p:nvPr/>
        </p:nvSpPr>
        <p:spPr>
          <a:xfrm>
            <a:off x="8217064" y="1380568"/>
            <a:ext cx="3552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Yeah, Jack can do that... </a:t>
            </a:r>
          </a:p>
          <a:p>
            <a:r>
              <a:rPr lang="en-US" sz="1600" dirty="0"/>
              <a:t>You said 20 samples right? </a:t>
            </a:r>
          </a:p>
          <a:p>
            <a:r>
              <a:rPr lang="en-US" sz="1600" dirty="0"/>
              <a:t>Yeah, that will probably only take </a:t>
            </a:r>
          </a:p>
          <a:p>
            <a:r>
              <a:rPr lang="en-US" sz="1600" dirty="0"/>
              <a:t> 20 minutes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D5520D-7CDC-C74E-BAF4-E63136573C2D}"/>
              </a:ext>
            </a:extLst>
          </p:cNvPr>
          <p:cNvGrpSpPr/>
          <p:nvPr/>
        </p:nvGrpSpPr>
        <p:grpSpPr>
          <a:xfrm>
            <a:off x="7536054" y="1162792"/>
            <a:ext cx="3941380" cy="1796412"/>
            <a:chOff x="7420304" y="861849"/>
            <a:chExt cx="3941380" cy="17964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6A526C-3341-164B-B03C-F30C421507BD}"/>
                </a:ext>
              </a:extLst>
            </p:cNvPr>
            <p:cNvSpPr/>
            <p:nvPr/>
          </p:nvSpPr>
          <p:spPr>
            <a:xfrm>
              <a:off x="7420304" y="861849"/>
              <a:ext cx="3941380" cy="15450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C220F161-0A2D-1342-BFB9-1A51C37811A3}"/>
                </a:ext>
              </a:extLst>
            </p:cNvPr>
            <p:cNvSpPr/>
            <p:nvPr/>
          </p:nvSpPr>
          <p:spPr>
            <a:xfrm rot="9470099">
              <a:off x="10860227" y="1985599"/>
              <a:ext cx="390327" cy="672662"/>
            </a:xfrm>
            <a:custGeom>
              <a:avLst/>
              <a:gdLst>
                <a:gd name="connsiteX0" fmla="*/ 0 w 388883"/>
                <a:gd name="connsiteY0" fmla="*/ 672662 h 672662"/>
                <a:gd name="connsiteX1" fmla="*/ 194442 w 388883"/>
                <a:gd name="connsiteY1" fmla="*/ 0 h 672662"/>
                <a:gd name="connsiteX2" fmla="*/ 388883 w 388883"/>
                <a:gd name="connsiteY2" fmla="*/ 672662 h 672662"/>
                <a:gd name="connsiteX3" fmla="*/ 0 w 388883"/>
                <a:gd name="connsiteY3" fmla="*/ 672662 h 672662"/>
                <a:gd name="connsiteX0" fmla="*/ 0 w 390327"/>
                <a:gd name="connsiteY0" fmla="*/ 592630 h 672662"/>
                <a:gd name="connsiteX1" fmla="*/ 195886 w 390327"/>
                <a:gd name="connsiteY1" fmla="*/ 0 h 672662"/>
                <a:gd name="connsiteX2" fmla="*/ 390327 w 390327"/>
                <a:gd name="connsiteY2" fmla="*/ 672662 h 672662"/>
                <a:gd name="connsiteX3" fmla="*/ 0 w 390327"/>
                <a:gd name="connsiteY3" fmla="*/ 592630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27" h="672662">
                  <a:moveTo>
                    <a:pt x="0" y="592630"/>
                  </a:moveTo>
                  <a:lnTo>
                    <a:pt x="195886" y="0"/>
                  </a:lnTo>
                  <a:lnTo>
                    <a:pt x="390327" y="672662"/>
                  </a:lnTo>
                  <a:lnTo>
                    <a:pt x="0" y="59263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31AB50-99BD-9E49-837A-22A2B8D8DA74}"/>
                </a:ext>
              </a:extLst>
            </p:cNvPr>
            <p:cNvSpPr/>
            <p:nvPr/>
          </p:nvSpPr>
          <p:spPr>
            <a:xfrm>
              <a:off x="10737249" y="1947333"/>
              <a:ext cx="382696" cy="21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E6F7C-72BF-7245-AF8E-ACF2967AAA12}"/>
              </a:ext>
            </a:extLst>
          </p:cNvPr>
          <p:cNvSpPr/>
          <p:nvPr/>
        </p:nvSpPr>
        <p:spPr>
          <a:xfrm>
            <a:off x="1279246" y="671899"/>
            <a:ext cx="3411653" cy="809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Jack - the </a:t>
            </a:r>
            <a:r>
              <a:rPr lang="en-US" u="sng" dirty="0"/>
              <a:t>only</a:t>
            </a:r>
            <a:r>
              <a:rPr lang="en-US" dirty="0"/>
              <a:t> &amp; </a:t>
            </a:r>
            <a:r>
              <a:rPr lang="en-US" u="sng" dirty="0"/>
              <a:t>lonely </a:t>
            </a:r>
            <a:r>
              <a:rPr lang="en-US" dirty="0"/>
              <a:t>informaticist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F3E947-7668-5F49-B263-C8875D0991C6}"/>
              </a:ext>
            </a:extLst>
          </p:cNvPr>
          <p:cNvSpPr/>
          <p:nvPr/>
        </p:nvSpPr>
        <p:spPr>
          <a:xfrm>
            <a:off x="2805665" y="2696395"/>
            <a:ext cx="930165" cy="9485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557EE9-7A29-8647-A6E1-CA23C249D77E}"/>
              </a:ext>
            </a:extLst>
          </p:cNvPr>
          <p:cNvCxnSpPr>
            <a:cxnSpLocks/>
          </p:cNvCxnSpPr>
          <p:nvPr/>
        </p:nvCxnSpPr>
        <p:spPr>
          <a:xfrm>
            <a:off x="3303011" y="3656371"/>
            <a:ext cx="0" cy="12481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DC82793-5556-574B-B3E5-88FDE8EF871E}"/>
              </a:ext>
            </a:extLst>
          </p:cNvPr>
          <p:cNvSpPr/>
          <p:nvPr/>
        </p:nvSpPr>
        <p:spPr>
          <a:xfrm>
            <a:off x="3455411" y="3806144"/>
            <a:ext cx="120870" cy="1353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8496B-5CE9-CA40-87C8-79F9FB042CE4}"/>
              </a:ext>
            </a:extLst>
          </p:cNvPr>
          <p:cNvSpPr/>
          <p:nvPr/>
        </p:nvSpPr>
        <p:spPr>
          <a:xfrm rot="16200000">
            <a:off x="3135504" y="4735656"/>
            <a:ext cx="155026" cy="72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D72636-5BE9-024A-96B0-FB116E105C5C}"/>
              </a:ext>
            </a:extLst>
          </p:cNvPr>
          <p:cNvCxnSpPr/>
          <p:nvPr/>
        </p:nvCxnSpPr>
        <p:spPr>
          <a:xfrm flipH="1">
            <a:off x="2659253" y="4904474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457988-CDC9-764D-B1DA-7BCC07A0A357}"/>
              </a:ext>
            </a:extLst>
          </p:cNvPr>
          <p:cNvCxnSpPr>
            <a:cxnSpLocks/>
          </p:cNvCxnSpPr>
          <p:nvPr/>
        </p:nvCxnSpPr>
        <p:spPr>
          <a:xfrm flipH="1" flipV="1">
            <a:off x="2659253" y="4904474"/>
            <a:ext cx="84084" cy="6463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E9CAC2-D942-C644-B477-2420DE7A0E9A}"/>
              </a:ext>
            </a:extLst>
          </p:cNvPr>
          <p:cNvCxnSpPr/>
          <p:nvPr/>
        </p:nvCxnSpPr>
        <p:spPr>
          <a:xfrm flipH="1">
            <a:off x="2659253" y="4174005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D52F1-AAED-F748-9C46-455FA89530B9}"/>
              </a:ext>
            </a:extLst>
          </p:cNvPr>
          <p:cNvSpPr/>
          <p:nvPr/>
        </p:nvSpPr>
        <p:spPr>
          <a:xfrm rot="16200000">
            <a:off x="1729423" y="3615974"/>
            <a:ext cx="221372" cy="1767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0AC35F-2B4C-3A49-8A8C-E1C2AF29FB42}"/>
              </a:ext>
            </a:extLst>
          </p:cNvPr>
          <p:cNvSpPr/>
          <p:nvPr/>
        </p:nvSpPr>
        <p:spPr>
          <a:xfrm>
            <a:off x="1779673" y="4551063"/>
            <a:ext cx="120870" cy="1353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050705FF-DDEF-924B-AC1D-3E33251EB9E2}"/>
              </a:ext>
            </a:extLst>
          </p:cNvPr>
          <p:cNvSpPr/>
          <p:nvPr/>
        </p:nvSpPr>
        <p:spPr>
          <a:xfrm>
            <a:off x="3899939" y="1690613"/>
            <a:ext cx="2786006" cy="1210655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9181C0-5D14-E545-BEE2-0F0776858B48}"/>
              </a:ext>
            </a:extLst>
          </p:cNvPr>
          <p:cNvSpPr/>
          <p:nvPr/>
        </p:nvSpPr>
        <p:spPr>
          <a:xfrm>
            <a:off x="3778604" y="2521623"/>
            <a:ext cx="260896" cy="2272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97AE6F-79E9-7C4A-AF75-06AE18CB4174}"/>
              </a:ext>
            </a:extLst>
          </p:cNvPr>
          <p:cNvSpPr/>
          <p:nvPr/>
        </p:nvSpPr>
        <p:spPr>
          <a:xfrm>
            <a:off x="3653880" y="2672669"/>
            <a:ext cx="130448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9F1640-E7C1-3A4F-9228-B7D90229688B}"/>
              </a:ext>
            </a:extLst>
          </p:cNvPr>
          <p:cNvSpPr/>
          <p:nvPr/>
        </p:nvSpPr>
        <p:spPr>
          <a:xfrm>
            <a:off x="2085743" y="3702671"/>
            <a:ext cx="45719" cy="6174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F3F3F"/>
              </a:highligh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2435BE-AE5A-174E-9FAE-334A25D6D689}"/>
              </a:ext>
            </a:extLst>
          </p:cNvPr>
          <p:cNvSpPr/>
          <p:nvPr/>
        </p:nvSpPr>
        <p:spPr>
          <a:xfrm rot="5400000">
            <a:off x="2367664" y="4011412"/>
            <a:ext cx="45719" cy="6174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3F3F3F"/>
              </a:highligh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A1E9FC-D8DD-BF4F-8883-3B3D2622C051}"/>
              </a:ext>
            </a:extLst>
          </p:cNvPr>
          <p:cNvSpPr/>
          <p:nvPr/>
        </p:nvSpPr>
        <p:spPr>
          <a:xfrm>
            <a:off x="3310894" y="5044155"/>
            <a:ext cx="84084" cy="860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FB3AC9-FDEA-6D4B-B17B-56F108B3952B}"/>
              </a:ext>
            </a:extLst>
          </p:cNvPr>
          <p:cNvSpPr/>
          <p:nvPr/>
        </p:nvSpPr>
        <p:spPr>
          <a:xfrm>
            <a:off x="11335315" y="279860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...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F09426-88C1-0B4E-9B6D-38CA362D4FF9}"/>
              </a:ext>
            </a:extLst>
          </p:cNvPr>
          <p:cNvSpPr txBox="1"/>
          <p:nvPr/>
        </p:nvSpPr>
        <p:spPr>
          <a:xfrm>
            <a:off x="4368167" y="1885873"/>
            <a:ext cx="18088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Oh dear, that sounds like at least 2 weeks of work</a:t>
            </a:r>
          </a:p>
          <a:p>
            <a:endParaRPr lang="en-US" dirty="0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AA68FAF-F379-9243-B5F0-FAE686D7736A}"/>
              </a:ext>
            </a:extLst>
          </p:cNvPr>
          <p:cNvSpPr/>
          <p:nvPr/>
        </p:nvSpPr>
        <p:spPr>
          <a:xfrm rot="18840649">
            <a:off x="2985626" y="3404324"/>
            <a:ext cx="235827" cy="26974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01EDEA-E234-7F46-85D5-4BF969B0F63F}"/>
              </a:ext>
            </a:extLst>
          </p:cNvPr>
          <p:cNvSpPr/>
          <p:nvPr/>
        </p:nvSpPr>
        <p:spPr>
          <a:xfrm>
            <a:off x="3213017" y="3167941"/>
            <a:ext cx="89994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321357C-A55E-E842-8D56-AD8111999CC8}"/>
              </a:ext>
            </a:extLst>
          </p:cNvPr>
          <p:cNvSpPr/>
          <p:nvPr/>
        </p:nvSpPr>
        <p:spPr>
          <a:xfrm>
            <a:off x="2914006" y="3158293"/>
            <a:ext cx="89994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EFB7DB7-1F90-054D-ACB2-650494A160D5}"/>
                  </a:ext>
                </a:extLst>
              </p14:cNvPr>
              <p14:cNvContentPartPr/>
              <p14:nvPr/>
            </p14:nvContentPartPr>
            <p14:xfrm>
              <a:off x="2979272" y="2689256"/>
              <a:ext cx="492480" cy="285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EFB7DB7-1F90-054D-ACB2-650494A160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0632" y="2680256"/>
                <a:ext cx="510120" cy="303120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35B116-244D-494C-9BE8-E11570E6205D}"/>
              </a:ext>
            </a:extLst>
          </p:cNvPr>
          <p:cNvCxnSpPr/>
          <p:nvPr/>
        </p:nvCxnSpPr>
        <p:spPr>
          <a:xfrm flipH="1">
            <a:off x="2651370" y="4273853"/>
            <a:ext cx="65164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6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00"/>
          <a:stretch/>
        </p:blipFill>
        <p:spPr>
          <a:xfrm>
            <a:off x="927100" y="1441450"/>
            <a:ext cx="10337800" cy="2965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691048" y="51072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58CA2-C7E4-2F47-8551-5166F2CA005D}"/>
              </a:ext>
            </a:extLst>
          </p:cNvPr>
          <p:cNvSpPr txBox="1"/>
          <p:nvPr/>
        </p:nvSpPr>
        <p:spPr>
          <a:xfrm>
            <a:off x="1676400" y="4406900"/>
            <a:ext cx="148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D14C2-B419-C64C-9798-5B823F62A3BE}"/>
              </a:ext>
            </a:extLst>
          </p:cNvPr>
          <p:cNvSpPr txBox="1"/>
          <p:nvPr/>
        </p:nvSpPr>
        <p:spPr>
          <a:xfrm>
            <a:off x="4286311" y="4406900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E7B17-4EA2-D845-9D0D-BBCCBCDF1383}"/>
              </a:ext>
            </a:extLst>
          </p:cNvPr>
          <p:cNvSpPr txBox="1"/>
          <p:nvPr/>
        </p:nvSpPr>
        <p:spPr>
          <a:xfrm>
            <a:off x="6813957" y="440690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DB488-5D1C-2C4A-BE5D-DF76515969A0}"/>
              </a:ext>
            </a:extLst>
          </p:cNvPr>
          <p:cNvSpPr txBox="1"/>
          <p:nvPr/>
        </p:nvSpPr>
        <p:spPr>
          <a:xfrm>
            <a:off x="9180148" y="4394200"/>
            <a:ext cx="1288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7146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C8B7AC-9B4F-3A42-AF62-352B7BB6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" y="1775714"/>
            <a:ext cx="2921000" cy="2247900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7E94748-4831-CC4A-B3F6-E1F6BA8D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342" y="1775714"/>
            <a:ext cx="3758944" cy="3382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685A9-22EA-4A4E-A062-E3AA061F816F}"/>
              </a:ext>
            </a:extLst>
          </p:cNvPr>
          <p:cNvSpPr/>
          <p:nvPr/>
        </p:nvSpPr>
        <p:spPr>
          <a:xfrm>
            <a:off x="6508831" y="6534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3ED2D22D-B412-F645-808A-608D2BA6C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97" r="30576"/>
          <a:stretch/>
        </p:blipFill>
        <p:spPr>
          <a:xfrm>
            <a:off x="9201231" y="1722549"/>
            <a:ext cx="1117422" cy="2506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EC97E9-3268-A74D-B510-B5DDBE2D0CC4}"/>
              </a:ext>
            </a:extLst>
          </p:cNvPr>
          <p:cNvSpPr txBox="1"/>
          <p:nvPr/>
        </p:nvSpPr>
        <p:spPr>
          <a:xfrm>
            <a:off x="1860184" y="1199329"/>
            <a:ext cx="1189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Laptop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2B37D-1E5F-BE42-803A-5FE95E6A54B0}"/>
              </a:ext>
            </a:extLst>
          </p:cNvPr>
          <p:cNvSpPr txBox="1"/>
          <p:nvPr/>
        </p:nvSpPr>
        <p:spPr>
          <a:xfrm>
            <a:off x="5420578" y="1229728"/>
            <a:ext cx="1381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Desktop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E45936-CAC2-1D47-A52E-69FB1FB11615}"/>
              </a:ext>
            </a:extLst>
          </p:cNvPr>
          <p:cNvSpPr txBox="1"/>
          <p:nvPr/>
        </p:nvSpPr>
        <p:spPr>
          <a:xfrm>
            <a:off x="9173205" y="1199329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DE913-F9EC-DF48-B79E-0A5246E45F0B}"/>
              </a:ext>
            </a:extLst>
          </p:cNvPr>
          <p:cNvSpPr/>
          <p:nvPr/>
        </p:nvSpPr>
        <p:spPr>
          <a:xfrm>
            <a:off x="4121485" y="5355734"/>
            <a:ext cx="463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E32C4-B42C-D242-8A55-7409D2CE1865}"/>
              </a:ext>
            </a:extLst>
          </p:cNvPr>
          <p:cNvSpPr txBox="1"/>
          <p:nvPr/>
        </p:nvSpPr>
        <p:spPr>
          <a:xfrm>
            <a:off x="4121485" y="277169"/>
            <a:ext cx="39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Personal Computers</a:t>
            </a:r>
          </a:p>
        </p:txBody>
      </p:sp>
    </p:spTree>
    <p:extLst>
      <p:ext uri="{BB962C8B-B14F-4D97-AF65-F5344CB8AC3E}">
        <p14:creationId xmlns:p14="http://schemas.microsoft.com/office/powerpoint/2010/main" val="3927377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26A658-18E0-AC45-829C-217BA4448A5D}"/>
              </a:ext>
            </a:extLst>
          </p:cNvPr>
          <p:cNvSpPr/>
          <p:nvPr/>
        </p:nvSpPr>
        <p:spPr>
          <a:xfrm>
            <a:off x="3849536" y="4894072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309B1-06BF-E44E-B112-76656070EEC0}"/>
              </a:ext>
            </a:extLst>
          </p:cNvPr>
          <p:cNvSpPr txBox="1"/>
          <p:nvPr/>
        </p:nvSpPr>
        <p:spPr>
          <a:xfrm>
            <a:off x="3491016" y="1929384"/>
            <a:ext cx="533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Servers can enhance computational power and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E1777-B1F7-8C46-B5A9-05BEBBE7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36" y="2441956"/>
            <a:ext cx="4708232" cy="24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B5E99008-3E72-7C42-9B68-1192CA8BB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" r="-824"/>
          <a:stretch/>
        </p:blipFill>
        <p:spPr>
          <a:xfrm>
            <a:off x="2105439" y="2336045"/>
            <a:ext cx="2727157" cy="250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EF128-8BE7-274E-949B-6187B09C38D0}"/>
              </a:ext>
            </a:extLst>
          </p:cNvPr>
          <p:cNvSpPr txBox="1"/>
          <p:nvPr/>
        </p:nvSpPr>
        <p:spPr>
          <a:xfrm>
            <a:off x="1913562" y="1572124"/>
            <a:ext cx="311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Institutional High Performance </a:t>
            </a:r>
          </a:p>
          <a:p>
            <a:pPr algn="ctr"/>
            <a:r>
              <a:rPr lang="en-US" dirty="0"/>
              <a:t>Computing (HPC) Clusters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F6156CB-D4D8-5E43-9D8C-8614B5C4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698" y="2336045"/>
            <a:ext cx="4516630" cy="17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C24925-F95C-DE40-9A9F-60EB3E49AF42}"/>
              </a:ext>
            </a:extLst>
          </p:cNvPr>
          <p:cNvSpPr txBox="1"/>
          <p:nvPr/>
        </p:nvSpPr>
        <p:spPr>
          <a:xfrm>
            <a:off x="7438735" y="1572123"/>
            <a:ext cx="211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National Computing </a:t>
            </a:r>
          </a:p>
          <a:p>
            <a:pPr algn="ctr"/>
            <a:r>
              <a:rPr lang="en-US" dirty="0"/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83B0B0-2F8B-E74A-BE8E-46B88DE25BD4}"/>
              </a:ext>
            </a:extLst>
          </p:cNvPr>
          <p:cNvSpPr/>
          <p:nvPr/>
        </p:nvSpPr>
        <p:spPr>
          <a:xfrm>
            <a:off x="3789991" y="5274715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902AE1-1631-B04D-AEB0-AEBD7237B5F3}"/>
              </a:ext>
            </a:extLst>
          </p:cNvPr>
          <p:cNvSpPr txBox="1"/>
          <p:nvPr/>
        </p:nvSpPr>
        <p:spPr>
          <a:xfrm>
            <a:off x="4321973" y="311852"/>
            <a:ext cx="364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Shared Computers</a:t>
            </a:r>
          </a:p>
        </p:txBody>
      </p:sp>
    </p:spTree>
    <p:extLst>
      <p:ext uri="{BB962C8B-B14F-4D97-AF65-F5344CB8AC3E}">
        <p14:creationId xmlns:p14="http://schemas.microsoft.com/office/powerpoint/2010/main" val="129393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FD2182FE-789B-0D49-8D01-3C54F866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10" y="1307891"/>
            <a:ext cx="3432350" cy="129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id="{42232C3A-33E3-6A45-8B79-F55F339CB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38" y="3079786"/>
            <a:ext cx="4447695" cy="6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7E137DF7-189F-7E42-B2BB-7EC228C2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69" y="3644786"/>
            <a:ext cx="5780615" cy="19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44D87E-C02B-0E45-A895-F0C25485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016" y="2254137"/>
            <a:ext cx="3022600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D38E57-993D-9645-A320-578FD1A44760}"/>
              </a:ext>
            </a:extLst>
          </p:cNvPr>
          <p:cNvSpPr txBox="1"/>
          <p:nvPr/>
        </p:nvSpPr>
        <p:spPr>
          <a:xfrm>
            <a:off x="1161016" y="1267063"/>
            <a:ext cx="3432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Cloud Computing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F2C1F1-C2D6-3B4A-8161-C5425CCA583F}"/>
              </a:ext>
            </a:extLst>
          </p:cNvPr>
          <p:cNvSpPr/>
          <p:nvPr/>
        </p:nvSpPr>
        <p:spPr>
          <a:xfrm>
            <a:off x="3789991" y="5274715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18494</TotalTime>
  <Words>563</Words>
  <Application>Microsoft Macintosh PowerPoint</Application>
  <PresentationFormat>Widescreen</PresentationFormat>
  <Paragraphs>98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Avenir</vt:lpstr>
      <vt:lpstr>Calibri</vt:lpstr>
      <vt:lpstr>Calibri Light</vt:lpstr>
      <vt:lpstr>Roboto Condensed</vt:lpstr>
      <vt:lpstr>Office Theme</vt:lpstr>
      <vt:lpstr>Benefits of Collaboration</vt:lpstr>
      <vt:lpstr>Overcoming Challenges</vt:lpstr>
      <vt:lpstr>Overcoming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Collaboration</dc:title>
  <dc:creator>Carrie Wright</dc:creator>
  <cp:lastModifiedBy>Carrie Wright</cp:lastModifiedBy>
  <cp:revision>37</cp:revision>
  <dcterms:created xsi:type="dcterms:W3CDTF">2021-01-27T21:48:15Z</dcterms:created>
  <dcterms:modified xsi:type="dcterms:W3CDTF">2021-03-02T15:25:46Z</dcterms:modified>
</cp:coreProperties>
</file>